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8" autoAdjust="0"/>
  </p:normalViewPr>
  <p:slideViewPr>
    <p:cSldViewPr>
      <p:cViewPr>
        <p:scale>
          <a:sx n="75" d="100"/>
          <a:sy n="75" d="100"/>
        </p:scale>
        <p:origin x="-10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BA95F3-229B-4C44-B142-82BA32C5E489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</dgm:pt>
    <dgm:pt modelId="{2C0DED8D-3C18-4CEF-81CF-068B5708DEEA}">
      <dgm:prSet phldrT="[텍스트]"/>
      <dgm:spPr/>
      <dgm:t>
        <a:bodyPr/>
        <a:lstStyle/>
        <a:p>
          <a:pPr latinLnBrk="1"/>
          <a:endParaRPr lang="ko-KR" altLang="en-US" dirty="0"/>
        </a:p>
      </dgm:t>
    </dgm:pt>
    <dgm:pt modelId="{4AA87762-9117-4BE7-8297-27F0A55CCD63}" type="sibTrans" cxnId="{CBFC793E-6D44-427A-9F35-CE384A9A2F84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pPr latinLnBrk="1"/>
          <a:endParaRPr lang="ko-KR" altLang="en-US"/>
        </a:p>
      </dgm:t>
    </dgm:pt>
    <dgm:pt modelId="{2FE018E7-64B2-4175-B254-93CF24DD86A8}" type="parTrans" cxnId="{CBFC793E-6D44-427A-9F35-CE384A9A2F84}">
      <dgm:prSet/>
      <dgm:spPr/>
      <dgm:t>
        <a:bodyPr/>
        <a:lstStyle/>
        <a:p>
          <a:pPr latinLnBrk="1"/>
          <a:endParaRPr lang="ko-KR" altLang="en-US"/>
        </a:p>
      </dgm:t>
    </dgm:pt>
    <dgm:pt modelId="{7B9A4E04-6CB9-4348-A0B1-3EBF86FD3513}" type="pres">
      <dgm:prSet presAssocID="{B3BA95F3-229B-4C44-B142-82BA32C5E489}" presName="Name0" presStyleCnt="0">
        <dgm:presLayoutVars>
          <dgm:chMax val="8"/>
          <dgm:chPref val="8"/>
          <dgm:dir/>
        </dgm:presLayoutVars>
      </dgm:prSet>
      <dgm:spPr/>
    </dgm:pt>
    <dgm:pt modelId="{BFE4D0EA-8037-4C2B-98EB-3FA1EBA363F7}" type="pres">
      <dgm:prSet presAssocID="{2C0DED8D-3C18-4CEF-81CF-068B5708DEEA}" presName="parent_text_1" presStyleLbl="revTx" presStyleIdx="0" presStyleCnt="1" custScaleX="154871" custScaleY="124341" custLinFactY="200000" custLinFactNeighborX="10366" custLinFactNeighborY="2019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E8718E4-9EE3-4174-B7BE-EE424976FBF3}" type="pres">
      <dgm:prSet presAssocID="{2C0DED8D-3C18-4CEF-81CF-068B5708DEEA}" presName="image_accent_1" presStyleCnt="0"/>
      <dgm:spPr/>
    </dgm:pt>
    <dgm:pt modelId="{42061F5E-0196-48F5-965A-1B50BEE9DFE4}" type="pres">
      <dgm:prSet presAssocID="{2C0DED8D-3C18-4CEF-81CF-068B5708DEEA}" presName="imageAccentRepeatNode" presStyleLbl="alignNode1" presStyleIdx="0" presStyleCnt="2" custLinFactNeighborX="11346" custLinFactNeighborY="-7651"/>
      <dgm:spPr/>
    </dgm:pt>
    <dgm:pt modelId="{E692FDBA-CD7E-45EC-B8ED-D858CE1C1297}" type="pres">
      <dgm:prSet presAssocID="{2C0DED8D-3C18-4CEF-81CF-068B5708DEEA}" presName="accent_1" presStyleLbl="alignNode1" presStyleIdx="1" presStyleCnt="2" custLinFactX="-331590" custLinFactY="-30654" custLinFactNeighborX="-400000" custLinFactNeighborY="-100000"/>
      <dgm:spPr/>
    </dgm:pt>
    <dgm:pt modelId="{F11293D3-5F9C-4DDA-B917-C707DA95C079}" type="pres">
      <dgm:prSet presAssocID="{4AA87762-9117-4BE7-8297-27F0A55CCD63}" presName="image_1" presStyleCnt="0"/>
      <dgm:spPr/>
    </dgm:pt>
    <dgm:pt modelId="{281518AF-F177-4E41-8AE9-BF530500E249}" type="pres">
      <dgm:prSet presAssocID="{4AA87762-9117-4BE7-8297-27F0A55CCD63}" presName="imageRepeatNode" presStyleLbl="fgImgPlace1" presStyleIdx="0" presStyleCnt="1" custAng="0" custScaleX="100001" custLinFactNeighborX="11707" custLinFactNeighborY="-8287"/>
      <dgm:spPr/>
      <dgm:t>
        <a:bodyPr/>
        <a:lstStyle/>
        <a:p>
          <a:pPr latinLnBrk="1"/>
          <a:endParaRPr lang="ko-KR" altLang="en-US"/>
        </a:p>
      </dgm:t>
    </dgm:pt>
  </dgm:ptLst>
  <dgm:cxnLst>
    <dgm:cxn modelId="{CBFC793E-6D44-427A-9F35-CE384A9A2F84}" srcId="{B3BA95F3-229B-4C44-B142-82BA32C5E489}" destId="{2C0DED8D-3C18-4CEF-81CF-068B5708DEEA}" srcOrd="0" destOrd="0" parTransId="{2FE018E7-64B2-4175-B254-93CF24DD86A8}" sibTransId="{4AA87762-9117-4BE7-8297-27F0A55CCD63}"/>
    <dgm:cxn modelId="{DC3B349D-FBDC-4070-B7D3-C1E7DAB60B39}" type="presOf" srcId="{B3BA95F3-229B-4C44-B142-82BA32C5E489}" destId="{7B9A4E04-6CB9-4348-A0B1-3EBF86FD3513}" srcOrd="0" destOrd="0" presId="urn:microsoft.com/office/officeart/2008/layout/BubblePictureList"/>
    <dgm:cxn modelId="{1498EBA0-7CB6-4B6B-A366-428A7572ED0E}" type="presOf" srcId="{2C0DED8D-3C18-4CEF-81CF-068B5708DEEA}" destId="{BFE4D0EA-8037-4C2B-98EB-3FA1EBA363F7}" srcOrd="0" destOrd="0" presId="urn:microsoft.com/office/officeart/2008/layout/BubblePictureList"/>
    <dgm:cxn modelId="{8CCA902E-C07D-43C1-9F6C-1A30F936784C}" type="presOf" srcId="{4AA87762-9117-4BE7-8297-27F0A55CCD63}" destId="{281518AF-F177-4E41-8AE9-BF530500E249}" srcOrd="0" destOrd="0" presId="urn:microsoft.com/office/officeart/2008/layout/BubblePictureList"/>
    <dgm:cxn modelId="{BDA9B896-1413-4814-A8DC-733935B88C4D}" type="presParOf" srcId="{7B9A4E04-6CB9-4348-A0B1-3EBF86FD3513}" destId="{BFE4D0EA-8037-4C2B-98EB-3FA1EBA363F7}" srcOrd="0" destOrd="0" presId="urn:microsoft.com/office/officeart/2008/layout/BubblePictureList"/>
    <dgm:cxn modelId="{28CEE94D-5984-49F5-A064-AEB9D446D749}" type="presParOf" srcId="{7B9A4E04-6CB9-4348-A0B1-3EBF86FD3513}" destId="{DE8718E4-9EE3-4174-B7BE-EE424976FBF3}" srcOrd="1" destOrd="0" presId="urn:microsoft.com/office/officeart/2008/layout/BubblePictureList"/>
    <dgm:cxn modelId="{A3E89B34-1940-4323-83B9-36FB1A33A9C2}" type="presParOf" srcId="{DE8718E4-9EE3-4174-B7BE-EE424976FBF3}" destId="{42061F5E-0196-48F5-965A-1B50BEE9DFE4}" srcOrd="0" destOrd="0" presId="urn:microsoft.com/office/officeart/2008/layout/BubblePictureList"/>
    <dgm:cxn modelId="{BA456264-5292-4252-852E-5A3AE30BD084}" type="presParOf" srcId="{7B9A4E04-6CB9-4348-A0B1-3EBF86FD3513}" destId="{E692FDBA-CD7E-45EC-B8ED-D858CE1C1297}" srcOrd="2" destOrd="0" presId="urn:microsoft.com/office/officeart/2008/layout/BubblePictureList"/>
    <dgm:cxn modelId="{B1DD6009-327D-4520-869B-7619A233577F}" type="presParOf" srcId="{7B9A4E04-6CB9-4348-A0B1-3EBF86FD3513}" destId="{F11293D3-5F9C-4DDA-B917-C707DA95C079}" srcOrd="3" destOrd="0" presId="urn:microsoft.com/office/officeart/2008/layout/BubblePictureList"/>
    <dgm:cxn modelId="{29DF17D7-B14A-4683-B207-5D82AB7BEEC1}" type="presParOf" srcId="{F11293D3-5F9C-4DDA-B917-C707DA95C079}" destId="{281518AF-F177-4E41-8AE9-BF530500E249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61F5E-0196-48F5-965A-1B50BEE9DFE4}">
      <dsp:nvSpPr>
        <dsp:cNvPr id="0" name=""/>
        <dsp:cNvSpPr/>
      </dsp:nvSpPr>
      <dsp:spPr>
        <a:xfrm>
          <a:off x="4987971" y="1818152"/>
          <a:ext cx="3843422" cy="38436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92FDBA-CD7E-45EC-B8ED-D858CE1C1297}">
      <dsp:nvSpPr>
        <dsp:cNvPr id="0" name=""/>
        <dsp:cNvSpPr/>
      </dsp:nvSpPr>
      <dsp:spPr>
        <a:xfrm>
          <a:off x="132407" y="152773"/>
          <a:ext cx="1140132" cy="1140483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518AF-F177-4E41-8AE9-BF530500E249}">
      <dsp:nvSpPr>
        <dsp:cNvPr id="0" name=""/>
        <dsp:cNvSpPr/>
      </dsp:nvSpPr>
      <dsp:spPr>
        <a:xfrm>
          <a:off x="5133797" y="1966204"/>
          <a:ext cx="3548489" cy="354816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E4D0EA-8037-4C2B-98EB-3FA1EBA363F7}">
      <dsp:nvSpPr>
        <dsp:cNvPr id="0" name=""/>
        <dsp:cNvSpPr/>
      </dsp:nvSpPr>
      <dsp:spPr>
        <a:xfrm>
          <a:off x="-191131" y="5286122"/>
          <a:ext cx="8831412" cy="1418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280" tIns="81280" rIns="81280" bIns="8128" numCol="1" spcCol="1270" anchor="b" anchorCtr="0">
          <a:noAutofit/>
        </a:bodyPr>
        <a:lstStyle/>
        <a:p>
          <a:pPr lvl="0" algn="r" defTabSz="2844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6400" kern="1200" dirty="0"/>
        </a:p>
      </dsp:txBody>
      <dsp:txXfrm>
        <a:off x="-191131" y="5286122"/>
        <a:ext cx="8831412" cy="14180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30EDBD-1C2D-4C1E-B459-B60219FAB484}" type="datetimeFigureOut">
              <a:rPr lang="ko-KR" altLang="en-US" smtClean="0"/>
              <a:t>2012-09-27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사원 봉급 관리 프로그램 </a:t>
            </a:r>
            <a:endParaRPr lang="ko-KR" altLang="en-US" dirty="0"/>
          </a:p>
        </p:txBody>
      </p:sp>
      <p:graphicFrame>
        <p:nvGraphicFramePr>
          <p:cNvPr id="5" name="다이어그램 4"/>
          <p:cNvGraphicFramePr/>
          <p:nvPr>
            <p:extLst>
              <p:ext uri="{D42A27DB-BD31-4B8C-83A1-F6EECF244321}">
                <p14:modId xmlns:p14="http://schemas.microsoft.com/office/powerpoint/2010/main" val="748766770"/>
              </p:ext>
            </p:extLst>
          </p:nvPr>
        </p:nvGraphicFramePr>
        <p:xfrm>
          <a:off x="191120" y="107880"/>
          <a:ext cx="8831394" cy="6704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79512" y="3068960"/>
            <a:ext cx="7920880" cy="2517576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ko-KR" altLang="en-US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사원의 호봉과 봉급계산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ko-KR" altLang="en-US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데이터 파일 입출력</a:t>
            </a:r>
            <a:endParaRPr lang="ko-KR" altLang="en-US" sz="32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0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급여대장</a:t>
            </a:r>
            <a:r>
              <a:rPr lang="en-US" altLang="ko-KR" dirty="0" smtClean="0"/>
              <a:t>(payroll.</a:t>
            </a:r>
            <a:r>
              <a:rPr lang="ko-KR" altLang="en-US" dirty="0" smtClean="0"/>
              <a:t>년</a:t>
            </a:r>
            <a:r>
              <a:rPr lang="en-US" altLang="ko-KR" dirty="0" smtClean="0"/>
              <a:t>.</a:t>
            </a:r>
            <a:r>
              <a:rPr lang="ko-KR" altLang="en-US" dirty="0" smtClean="0"/>
              <a:t>월</a:t>
            </a:r>
            <a:r>
              <a:rPr lang="en-US" altLang="ko-KR" dirty="0" smtClean="0"/>
              <a:t>.</a:t>
            </a:r>
            <a:r>
              <a:rPr lang="en-US" altLang="ko-KR" dirty="0" err="1" smtClean="0"/>
              <a:t>dat</a:t>
            </a:r>
            <a:r>
              <a:rPr lang="en-US" altLang="ko-KR" dirty="0" smtClean="0"/>
              <a:t>) </a:t>
            </a:r>
            <a:r>
              <a:rPr lang="ko-KR" altLang="en-US" dirty="0" smtClean="0"/>
              <a:t>파일 저장</a:t>
            </a:r>
            <a:endParaRPr lang="en-US" altLang="ko-KR" dirty="0" smtClean="0"/>
          </a:p>
          <a:p>
            <a:pPr marL="109728" indent="0">
              <a:buNone/>
            </a:pPr>
            <a:r>
              <a:rPr lang="en-US" altLang="ko-KR" dirty="0"/>
              <a:t>&lt; ID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PayStep</a:t>
            </a:r>
            <a:r>
              <a:rPr lang="en-US" altLang="ko-KR" dirty="0" smtClean="0"/>
              <a:t>, Salary &gt; </a:t>
            </a:r>
          </a:p>
          <a:p>
            <a:pPr marL="109728" indent="0">
              <a:buNone/>
            </a:pPr>
            <a:endParaRPr lang="en-US" altLang="ko-KR" dirty="0" smtClean="0"/>
          </a:p>
          <a:p>
            <a:r>
              <a:rPr lang="ko-KR" altLang="en-US" dirty="0" smtClean="0"/>
              <a:t>기준 호봉에 따른 사원의 호봉 계산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화면에 자료 출력</a:t>
            </a:r>
            <a:endParaRPr lang="en-US" altLang="ko-KR" dirty="0" smtClean="0"/>
          </a:p>
          <a:p>
            <a:pPr marL="109728" indent="0">
              <a:buNone/>
            </a:pPr>
            <a:r>
              <a:rPr lang="en-US" altLang="ko-KR" dirty="0" smtClean="0"/>
              <a:t>&lt;</a:t>
            </a:r>
            <a:r>
              <a:rPr lang="ko-KR" altLang="en-US" dirty="0" err="1" smtClean="0"/>
              <a:t>사번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성명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주민번호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입사일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호봉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봉급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비고</a:t>
            </a:r>
            <a:r>
              <a:rPr lang="en-US" altLang="ko-KR" dirty="0" smtClean="0"/>
              <a:t>&gt;</a:t>
            </a:r>
          </a:p>
          <a:p>
            <a:pPr marL="109728" indent="0">
              <a:buNone/>
            </a:pPr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Requirement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205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>
                <a:solidFill>
                  <a:srgbClr val="FF0000"/>
                </a:solidFill>
              </a:rPr>
              <a:t>자료입출력 </a:t>
            </a:r>
            <a:r>
              <a:rPr lang="en-US" altLang="ko-KR" sz="2800" dirty="0" smtClean="0">
                <a:solidFill>
                  <a:srgbClr val="FF0000"/>
                </a:solidFill>
              </a:rPr>
              <a:t>Class </a:t>
            </a:r>
          </a:p>
          <a:p>
            <a:r>
              <a:rPr lang="ko-KR" altLang="en-US" sz="2800" dirty="0" smtClean="0"/>
              <a:t>봉급 계산 </a:t>
            </a:r>
            <a:r>
              <a:rPr lang="en-US" altLang="ko-KR" sz="2800" dirty="0" smtClean="0"/>
              <a:t>Class</a:t>
            </a:r>
          </a:p>
          <a:p>
            <a:r>
              <a:rPr lang="ko-KR" altLang="en-US" sz="2800" dirty="0" smtClean="0"/>
              <a:t>데이터 저장 </a:t>
            </a:r>
            <a:r>
              <a:rPr lang="en-US" altLang="ko-KR" sz="2800" dirty="0" smtClean="0"/>
              <a:t>Class</a:t>
            </a:r>
            <a:endParaRPr lang="ko-KR" altLang="en-US" sz="2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Class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922871"/>
              </p:ext>
            </p:extLst>
          </p:nvPr>
        </p:nvGraphicFramePr>
        <p:xfrm>
          <a:off x="5030688" y="1912822"/>
          <a:ext cx="3777095" cy="2168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7095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err="1" smtClean="0">
                          <a:latin typeface="+mn-ea"/>
                          <a:ea typeface="+mn-ea"/>
                        </a:rPr>
                        <a:t>FileStream.h</a:t>
                      </a:r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512048">
                <a:tc>
                  <a:txBody>
                    <a:bodyPr/>
                    <a:lstStyle/>
                    <a:p>
                      <a:pPr algn="ctr" latinLnBrk="1"/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3600" dirty="0" err="1" smtClean="0">
                          <a:latin typeface="+mn-ea"/>
                          <a:ea typeface="+mn-ea"/>
                        </a:rPr>
                        <a:t>datFileLoader</a:t>
                      </a:r>
                      <a:r>
                        <a:rPr lang="en-US" altLang="ko-KR" sz="3600" dirty="0" smtClean="0">
                          <a:latin typeface="+mn-ea"/>
                          <a:ea typeface="+mn-ea"/>
                        </a:rPr>
                        <a:t>()</a:t>
                      </a:r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내용 개체 틀 2"/>
          <p:cNvSpPr txBox="1">
            <a:spLocks/>
          </p:cNvSpPr>
          <p:nvPr/>
        </p:nvSpPr>
        <p:spPr>
          <a:xfrm>
            <a:off x="70159" y="3059269"/>
            <a:ext cx="5400600" cy="2808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1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1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ko-KR" sz="2800" dirty="0" err="1">
                <a:solidFill>
                  <a:srgbClr val="C00000"/>
                </a:solidFill>
              </a:rPr>
              <a:t>d</a:t>
            </a:r>
            <a:r>
              <a:rPr lang="en-US" altLang="ko-KR" sz="2800" dirty="0" err="1" smtClean="0">
                <a:solidFill>
                  <a:srgbClr val="C00000"/>
                </a:solidFill>
              </a:rPr>
              <a:t>atFileLoader</a:t>
            </a:r>
            <a:r>
              <a:rPr lang="en-US" altLang="ko-KR" sz="2800" dirty="0" smtClean="0">
                <a:solidFill>
                  <a:srgbClr val="C00000"/>
                </a:solidFill>
              </a:rPr>
              <a:t>()</a:t>
            </a:r>
            <a:endParaRPr lang="en-US" altLang="ko-KR" sz="2800" dirty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en-US" altLang="ko-KR" sz="2000" dirty="0" smtClean="0"/>
              <a:t>1. </a:t>
            </a:r>
            <a:r>
              <a:rPr lang="en-US" altLang="ko-KR" sz="2000" dirty="0" err="1" smtClean="0"/>
              <a:t>Dat</a:t>
            </a:r>
            <a:r>
              <a:rPr lang="ko-KR" altLang="en-US" sz="2000" dirty="0"/>
              <a:t>파일 로드 및 저장</a:t>
            </a:r>
            <a:endParaRPr lang="en-US" altLang="ko-KR" sz="2000" dirty="0"/>
          </a:p>
          <a:p>
            <a:pPr marL="109728" indent="0">
              <a:buNone/>
            </a:pPr>
            <a:endParaRPr lang="en-US" altLang="ko-KR" sz="2000" dirty="0" smtClean="0"/>
          </a:p>
          <a:p>
            <a:pPr marL="109728" indent="0">
              <a:buNone/>
            </a:pPr>
            <a:r>
              <a:rPr lang="en-US" altLang="ko-KR" sz="2000" dirty="0" smtClean="0"/>
              <a:t>2</a:t>
            </a:r>
            <a:r>
              <a:rPr lang="en-US" altLang="ko-KR" sz="2000" dirty="0"/>
              <a:t>. </a:t>
            </a:r>
            <a:r>
              <a:rPr lang="ko-KR" altLang="en-US" sz="2000" dirty="0"/>
              <a:t>클래스</a:t>
            </a:r>
            <a:r>
              <a:rPr lang="en-US" altLang="ko-KR" sz="2000" dirty="0"/>
              <a:t>’</a:t>
            </a:r>
            <a:r>
              <a:rPr lang="en-US" altLang="ko-KR" sz="2000" dirty="0" err="1"/>
              <a:t>IncludeData</a:t>
            </a:r>
            <a:r>
              <a:rPr lang="en-US" altLang="ko-KR" sz="2000" dirty="0"/>
              <a:t>’</a:t>
            </a:r>
            <a:r>
              <a:rPr lang="ko-KR" altLang="en-US" sz="2000" dirty="0"/>
              <a:t>로 사원의</a:t>
            </a:r>
            <a:endParaRPr lang="en-US" altLang="ko-KR" sz="2000" dirty="0"/>
          </a:p>
          <a:p>
            <a:pPr marL="109728" indent="0">
              <a:buNone/>
            </a:pPr>
            <a:r>
              <a:rPr lang="ko-KR" altLang="en-US" sz="2000" dirty="0"/>
              <a:t>    개인정보 및 자료정보 </a:t>
            </a:r>
            <a:r>
              <a:rPr lang="ko-KR" altLang="en-US" sz="2000" dirty="0" smtClean="0"/>
              <a:t>전달</a:t>
            </a:r>
            <a:endParaRPr lang="en-US" altLang="ko-KR" sz="2000" dirty="0"/>
          </a:p>
          <a:p>
            <a:endParaRPr lang="en-US" altLang="ko-KR" sz="2000" dirty="0"/>
          </a:p>
          <a:p>
            <a:pPr marL="109728" indent="0">
              <a:buNone/>
            </a:pPr>
            <a:r>
              <a:rPr lang="en-US" altLang="ko-KR" sz="2000" dirty="0" smtClean="0"/>
              <a:t>3. </a:t>
            </a:r>
            <a:r>
              <a:rPr lang="ko-KR" altLang="en-US" sz="2000" dirty="0" smtClean="0"/>
              <a:t>화면에 </a:t>
            </a:r>
            <a:r>
              <a:rPr lang="ko-KR" altLang="en-US" sz="2000" dirty="0"/>
              <a:t>사원 자료 </a:t>
            </a:r>
            <a:r>
              <a:rPr lang="ko-KR" altLang="en-US" sz="2000" dirty="0" smtClean="0"/>
              <a:t>출력</a:t>
            </a:r>
            <a:endParaRPr lang="en-US" altLang="ko-KR" sz="2000" dirty="0" smtClean="0"/>
          </a:p>
        </p:txBody>
      </p:sp>
    </p:spTree>
    <p:extLst>
      <p:ext uri="{BB962C8B-B14F-4D97-AF65-F5344CB8AC3E}">
        <p14:creationId xmlns:p14="http://schemas.microsoft.com/office/powerpoint/2010/main" val="291543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자료입출력 </a:t>
            </a:r>
            <a:r>
              <a:rPr lang="en-US" altLang="ko-KR" sz="2800" dirty="0" smtClean="0"/>
              <a:t>Class </a:t>
            </a:r>
          </a:p>
          <a:p>
            <a:r>
              <a:rPr lang="ko-KR" altLang="en-US" sz="2800" dirty="0" smtClean="0">
                <a:solidFill>
                  <a:srgbClr val="FF0000"/>
                </a:solidFill>
              </a:rPr>
              <a:t>봉급 계산 </a:t>
            </a:r>
            <a:r>
              <a:rPr lang="en-US" altLang="ko-KR" sz="2800" dirty="0" smtClean="0">
                <a:solidFill>
                  <a:srgbClr val="FF0000"/>
                </a:solidFill>
              </a:rPr>
              <a:t>Class</a:t>
            </a:r>
          </a:p>
          <a:p>
            <a:r>
              <a:rPr lang="ko-KR" altLang="en-US" sz="2800" dirty="0" smtClean="0"/>
              <a:t>데이터 저장 </a:t>
            </a:r>
            <a:r>
              <a:rPr lang="en-US" altLang="ko-KR" sz="2800" dirty="0" smtClean="0"/>
              <a:t>Class</a:t>
            </a:r>
            <a:endParaRPr lang="ko-KR" altLang="en-US" sz="2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Class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441755"/>
              </p:ext>
            </p:extLst>
          </p:nvPr>
        </p:nvGraphicFramePr>
        <p:xfrm>
          <a:off x="5030688" y="1912822"/>
          <a:ext cx="3777095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7095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err="1" smtClean="0">
                          <a:latin typeface="+mn-ea"/>
                          <a:ea typeface="+mn-ea"/>
                        </a:rPr>
                        <a:t>Calculator.h</a:t>
                      </a:r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512048">
                <a:tc>
                  <a:txBody>
                    <a:bodyPr/>
                    <a:lstStyle/>
                    <a:p>
                      <a:pPr algn="ctr" latinLnBrk="1"/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3600" dirty="0" err="1" smtClean="0">
                          <a:latin typeface="+mn-ea"/>
                          <a:ea typeface="+mn-ea"/>
                        </a:rPr>
                        <a:t>countPayStep</a:t>
                      </a:r>
                      <a:r>
                        <a:rPr lang="en-US" altLang="ko-KR" sz="3600" dirty="0" smtClean="0">
                          <a:latin typeface="+mn-ea"/>
                          <a:ea typeface="+mn-ea"/>
                        </a:rPr>
                        <a:t>()</a:t>
                      </a:r>
                    </a:p>
                    <a:p>
                      <a:pPr algn="ctr" latinLnBrk="1"/>
                      <a:r>
                        <a:rPr lang="en-US" altLang="ko-KR" sz="36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3600" dirty="0" err="1" smtClean="0">
                          <a:latin typeface="+mn-ea"/>
                          <a:ea typeface="+mn-ea"/>
                        </a:rPr>
                        <a:t>countSalary</a:t>
                      </a:r>
                      <a:r>
                        <a:rPr lang="en-US" altLang="ko-KR" sz="3600" dirty="0" smtClean="0">
                          <a:latin typeface="+mn-ea"/>
                          <a:ea typeface="+mn-ea"/>
                        </a:rPr>
                        <a:t>()</a:t>
                      </a:r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내용 개체 틀 2"/>
          <p:cNvSpPr txBox="1">
            <a:spLocks/>
          </p:cNvSpPr>
          <p:nvPr/>
        </p:nvSpPr>
        <p:spPr>
          <a:xfrm>
            <a:off x="70158" y="3059268"/>
            <a:ext cx="5725977" cy="332205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1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1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ko-KR" sz="2800" dirty="0" err="1" smtClean="0">
                <a:solidFill>
                  <a:srgbClr val="C00000"/>
                </a:solidFill>
              </a:rPr>
              <a:t>countPayStep</a:t>
            </a:r>
            <a:r>
              <a:rPr lang="en-US" altLang="ko-KR" sz="2800" dirty="0" smtClean="0">
                <a:solidFill>
                  <a:srgbClr val="C00000"/>
                </a:solidFill>
              </a:rPr>
              <a:t>()</a:t>
            </a:r>
          </a:p>
          <a:p>
            <a:pPr marL="109728" indent="0">
              <a:buNone/>
            </a:pPr>
            <a:r>
              <a:rPr lang="en-US" altLang="ko-KR" sz="2000" dirty="0" smtClean="0"/>
              <a:t>if</a:t>
            </a:r>
            <a:r>
              <a:rPr lang="ko-KR" altLang="en-US" sz="2000" dirty="0" smtClean="0"/>
              <a:t>문과 </a:t>
            </a:r>
            <a:r>
              <a:rPr lang="en-US" altLang="ko-KR" sz="2000" dirty="0" smtClean="0"/>
              <a:t>while</a:t>
            </a:r>
            <a:r>
              <a:rPr lang="ko-KR" altLang="en-US" sz="2000" dirty="0" smtClean="0"/>
              <a:t>문을 사용하여 호봉 결정</a:t>
            </a:r>
            <a:endParaRPr lang="en-US" altLang="ko-KR" sz="2000" dirty="0" smtClean="0"/>
          </a:p>
          <a:p>
            <a:pPr marL="109728" indent="0">
              <a:buNone/>
            </a:pPr>
            <a:r>
              <a:rPr lang="ko-KR" altLang="en-US" sz="2000" dirty="0" smtClean="0"/>
              <a:t>                   호봉 값 리턴</a:t>
            </a:r>
            <a:endParaRPr lang="en-US" altLang="ko-KR" sz="2000" dirty="0" smtClean="0"/>
          </a:p>
          <a:p>
            <a:endParaRPr lang="en-US" altLang="ko-KR" sz="2000" dirty="0">
              <a:solidFill>
                <a:srgbClr val="C00000"/>
              </a:solidFill>
            </a:endParaRPr>
          </a:p>
          <a:p>
            <a:r>
              <a:rPr lang="en-US" altLang="ko-KR" sz="2800" dirty="0" err="1" smtClean="0">
                <a:solidFill>
                  <a:srgbClr val="C00000"/>
                </a:solidFill>
              </a:rPr>
              <a:t>countSalary</a:t>
            </a:r>
            <a:r>
              <a:rPr lang="en-US" altLang="ko-KR" sz="2800" dirty="0">
                <a:solidFill>
                  <a:srgbClr val="C00000"/>
                </a:solidFill>
              </a:rPr>
              <a:t>()</a:t>
            </a:r>
          </a:p>
          <a:p>
            <a:pPr marL="109728" indent="0">
              <a:buNone/>
            </a:pPr>
            <a:r>
              <a:rPr lang="ko-KR" altLang="en-US" sz="2000" dirty="0" smtClean="0"/>
              <a:t>호봉에 근거하여 수학적 함수에 의한 단순 계산</a:t>
            </a:r>
            <a:endParaRPr lang="en-US" altLang="ko-KR" sz="2000" dirty="0" smtClean="0"/>
          </a:p>
          <a:p>
            <a:pPr marL="109728" indent="0">
              <a:buNone/>
            </a:pPr>
            <a:r>
              <a:rPr lang="en-US" altLang="ko-KR" sz="2000" dirty="0" smtClean="0"/>
              <a:t>F(x) = 110</a:t>
            </a:r>
            <a:r>
              <a:rPr lang="ko-KR" altLang="en-US" sz="2000" dirty="0" smtClean="0"/>
              <a:t>만원 </a:t>
            </a:r>
            <a:r>
              <a:rPr lang="en-US" altLang="ko-KR" sz="2000" dirty="0" smtClean="0"/>
              <a:t>+ (</a:t>
            </a:r>
            <a:r>
              <a:rPr lang="ko-KR" altLang="en-US" sz="2000" dirty="0" smtClean="0"/>
              <a:t>호봉</a:t>
            </a:r>
            <a:r>
              <a:rPr lang="en-US" altLang="ko-KR" sz="2000" dirty="0" smtClean="0"/>
              <a:t>x10</a:t>
            </a:r>
            <a:r>
              <a:rPr lang="ko-KR" altLang="en-US" sz="2000" dirty="0" smtClean="0"/>
              <a:t>만원</a:t>
            </a:r>
            <a:r>
              <a:rPr lang="en-US" altLang="ko-KR" sz="2000" dirty="0" smtClean="0"/>
              <a:t>)  (1~19</a:t>
            </a:r>
            <a:r>
              <a:rPr lang="ko-KR" altLang="en-US" sz="2000" dirty="0" smtClean="0"/>
              <a:t>호봉</a:t>
            </a:r>
            <a:r>
              <a:rPr lang="en-US" altLang="ko-KR" sz="2000" dirty="0" smtClean="0"/>
              <a:t>)</a:t>
            </a:r>
          </a:p>
          <a:p>
            <a:pPr marL="109728" indent="0">
              <a:buNone/>
            </a:pPr>
            <a:r>
              <a:rPr lang="en-US" altLang="ko-KR" sz="2000" dirty="0" smtClean="0"/>
              <a:t>                   </a:t>
            </a:r>
            <a:r>
              <a:rPr lang="ko-KR" altLang="en-US" sz="2000" dirty="0" smtClean="0"/>
              <a:t>봉급 값 리턴</a:t>
            </a:r>
            <a:endParaRPr lang="en-US" altLang="ko-KR" sz="2000" dirty="0" smtClean="0"/>
          </a:p>
          <a:p>
            <a:pPr marL="109728" indent="0">
              <a:buNone/>
            </a:pP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233735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자료입출력 </a:t>
            </a:r>
            <a:r>
              <a:rPr lang="en-US" altLang="ko-KR" sz="2800" dirty="0" smtClean="0"/>
              <a:t>Class </a:t>
            </a:r>
          </a:p>
          <a:p>
            <a:r>
              <a:rPr lang="ko-KR" altLang="en-US" sz="2800" dirty="0" smtClean="0"/>
              <a:t>봉급 </a:t>
            </a:r>
            <a:r>
              <a:rPr lang="ko-KR" altLang="en-US" sz="2800" dirty="0" smtClean="0"/>
              <a:t>계산 </a:t>
            </a:r>
            <a:r>
              <a:rPr lang="en-US" altLang="ko-KR" sz="2800" dirty="0" smtClean="0"/>
              <a:t>Class</a:t>
            </a:r>
            <a:endParaRPr lang="en-US" altLang="ko-KR" sz="2800" dirty="0" smtClean="0"/>
          </a:p>
          <a:p>
            <a:r>
              <a:rPr lang="ko-KR" altLang="en-US" sz="2800" dirty="0" smtClean="0">
                <a:solidFill>
                  <a:srgbClr val="FF0000"/>
                </a:solidFill>
              </a:rPr>
              <a:t>데이터 저장 </a:t>
            </a:r>
            <a:r>
              <a:rPr lang="en-US" altLang="ko-KR" sz="2800" dirty="0" smtClean="0">
                <a:solidFill>
                  <a:srgbClr val="FF0000"/>
                </a:solidFill>
              </a:rPr>
              <a:t>Class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Class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045098"/>
              </p:ext>
            </p:extLst>
          </p:nvPr>
        </p:nvGraphicFramePr>
        <p:xfrm>
          <a:off x="5004048" y="620688"/>
          <a:ext cx="3777095" cy="7663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7095"/>
              </a:tblGrid>
              <a:tr h="81156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err="1" smtClean="0">
                          <a:latin typeface="+mn-ea"/>
                          <a:ea typeface="+mn-ea"/>
                        </a:rPr>
                        <a:t>IncludeData.h</a:t>
                      </a:r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5669156">
                <a:tc>
                  <a:txBody>
                    <a:bodyPr/>
                    <a:lstStyle/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thisYear</a:t>
                      </a:r>
                      <a:r>
                        <a:rPr lang="en-US" altLang="ko-KR" sz="2000" baseline="0" dirty="0" smtClean="0">
                          <a:latin typeface="+mn-ea"/>
                          <a:ea typeface="+mn-ea"/>
                        </a:rPr>
                        <a:t>    // </a:t>
                      </a:r>
                      <a:r>
                        <a:rPr lang="ko-KR" altLang="en-US" sz="2000" baseline="0" dirty="0" smtClean="0">
                          <a:latin typeface="+mn-ea"/>
                          <a:ea typeface="+mn-ea"/>
                        </a:rPr>
                        <a:t>월급 지급 년도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thisMonth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 // </a:t>
                      </a:r>
                      <a:r>
                        <a:rPr lang="ko-KR" altLang="en-US" sz="2000" dirty="0" smtClean="0">
                          <a:latin typeface="+mn-ea"/>
                          <a:ea typeface="+mn-ea"/>
                        </a:rPr>
                        <a:t>월급 지급 월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-id            // </a:t>
                      </a:r>
                      <a:r>
                        <a:rPr lang="ko-KR" altLang="en-US" sz="2000" dirty="0" err="1" smtClean="0">
                          <a:latin typeface="+mn-ea"/>
                          <a:ea typeface="+mn-ea"/>
                        </a:rPr>
                        <a:t>사번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-name       //</a:t>
                      </a:r>
                      <a:r>
                        <a:rPr lang="en-US" altLang="ko-KR" sz="20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baseline="0" dirty="0" smtClean="0">
                          <a:latin typeface="+mn-ea"/>
                          <a:ea typeface="+mn-ea"/>
                        </a:rPr>
                        <a:t>성함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ssn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          // </a:t>
                      </a:r>
                      <a:r>
                        <a:rPr lang="ko-KR" altLang="en-US" sz="2000" dirty="0" smtClean="0">
                          <a:latin typeface="+mn-ea"/>
                          <a:ea typeface="+mn-ea"/>
                        </a:rPr>
                        <a:t>주민등록번호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hire_date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  // </a:t>
                      </a:r>
                      <a:r>
                        <a:rPr lang="ko-KR" altLang="en-US" sz="2000" dirty="0" smtClean="0">
                          <a:latin typeface="+mn-ea"/>
                          <a:ea typeface="+mn-ea"/>
                        </a:rPr>
                        <a:t>입사일자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(string)</a:t>
                      </a: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hireYear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    //</a:t>
                      </a:r>
                      <a:r>
                        <a:rPr lang="en-US" altLang="ko-KR" sz="2000" baseline="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baseline="0" dirty="0" smtClean="0">
                          <a:latin typeface="+mn-ea"/>
                          <a:ea typeface="+mn-ea"/>
                        </a:rPr>
                        <a:t>입사 년도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hireMonth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 // </a:t>
                      </a:r>
                      <a:r>
                        <a:rPr lang="ko-KR" altLang="en-US" sz="2000" dirty="0" smtClean="0">
                          <a:latin typeface="+mn-ea"/>
                          <a:ea typeface="+mn-ea"/>
                        </a:rPr>
                        <a:t>입사 월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hireDay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     // </a:t>
                      </a:r>
                      <a:r>
                        <a:rPr lang="ko-KR" altLang="en-US" sz="2000" dirty="0" smtClean="0">
                          <a:latin typeface="+mn-ea"/>
                          <a:ea typeface="+mn-ea"/>
                        </a:rPr>
                        <a:t>입사 일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payStep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     // </a:t>
                      </a:r>
                      <a:r>
                        <a:rPr lang="ko-KR" altLang="en-US" sz="2000" dirty="0" smtClean="0">
                          <a:latin typeface="+mn-ea"/>
                          <a:ea typeface="+mn-ea"/>
                        </a:rPr>
                        <a:t>호봉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00000"/>
                        </a:lnSpc>
                      </a:pP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-</a:t>
                      </a:r>
                      <a:r>
                        <a:rPr lang="en-US" altLang="ko-KR" sz="2000" dirty="0" err="1" smtClean="0">
                          <a:latin typeface="+mn-ea"/>
                          <a:ea typeface="+mn-ea"/>
                        </a:rPr>
                        <a:t>strSalary</a:t>
                      </a:r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    // </a:t>
                      </a:r>
                      <a:r>
                        <a:rPr lang="ko-KR" altLang="en-US" sz="2000" dirty="0" smtClean="0">
                          <a:latin typeface="+mn-ea"/>
                          <a:ea typeface="+mn-ea"/>
                        </a:rPr>
                        <a:t>봉급</a:t>
                      </a: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2800" dirty="0" smtClean="0">
                          <a:latin typeface="+mn-ea"/>
                          <a:ea typeface="+mn-ea"/>
                        </a:rPr>
                        <a:t>▽</a:t>
                      </a:r>
                      <a:endParaRPr lang="en-US" altLang="ko-KR" sz="2800" dirty="0" smtClean="0">
                        <a:latin typeface="+mn-ea"/>
                        <a:ea typeface="+mn-ea"/>
                      </a:endParaRPr>
                    </a:p>
                    <a:p>
                      <a:pPr algn="l" latinLnBrk="1">
                        <a:lnSpc>
                          <a:spcPct val="150000"/>
                        </a:lnSpc>
                      </a:pPr>
                      <a:endParaRPr lang="en-US" altLang="ko-KR" sz="200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10587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smtClean="0">
                          <a:latin typeface="+mn-ea"/>
                          <a:ea typeface="+mn-ea"/>
                        </a:rPr>
                        <a:t>+…</a:t>
                      </a:r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내용 개체 틀 2"/>
          <p:cNvSpPr txBox="1">
            <a:spLocks/>
          </p:cNvSpPr>
          <p:nvPr/>
        </p:nvSpPr>
        <p:spPr>
          <a:xfrm>
            <a:off x="70158" y="3059269"/>
            <a:ext cx="5725977" cy="2808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1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1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ko-KR" sz="2800" dirty="0" smtClean="0">
                <a:solidFill>
                  <a:srgbClr val="C00000"/>
                </a:solidFill>
              </a:rPr>
              <a:t>Private </a:t>
            </a:r>
            <a:r>
              <a:rPr lang="ko-KR" altLang="en-US" sz="2800" dirty="0" smtClean="0">
                <a:solidFill>
                  <a:srgbClr val="C00000"/>
                </a:solidFill>
              </a:rPr>
              <a:t>변수</a:t>
            </a:r>
            <a:endParaRPr lang="en-US" altLang="ko-KR" sz="2800" dirty="0" smtClean="0">
              <a:solidFill>
                <a:srgbClr val="C00000"/>
              </a:solidFill>
            </a:endParaRPr>
          </a:p>
          <a:p>
            <a:pPr marL="109728" indent="0">
              <a:buNone/>
            </a:pPr>
            <a:r>
              <a:rPr lang="ko-KR" altLang="en-US" sz="2000" dirty="0" smtClean="0"/>
              <a:t>사원들의 모든 개인 정보들을 </a:t>
            </a:r>
            <a:endParaRPr lang="en-US" altLang="ko-KR" sz="2000" dirty="0" smtClean="0"/>
          </a:p>
          <a:p>
            <a:pPr marL="109728" indent="0">
              <a:buNone/>
            </a:pPr>
            <a:r>
              <a:rPr lang="ko-KR" altLang="en-US" sz="2000" dirty="0" smtClean="0"/>
              <a:t>한데 모으기 위한 역할</a:t>
            </a:r>
            <a:endParaRPr lang="en-US" altLang="ko-KR" sz="2000" dirty="0" smtClean="0"/>
          </a:p>
          <a:p>
            <a:pPr marL="109728" indent="0">
              <a:buNone/>
            </a:pPr>
            <a:endParaRPr lang="en-US" altLang="ko-KR" sz="2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00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err="1" smtClean="0">
                <a:solidFill>
                  <a:srgbClr val="C00000"/>
                </a:solidFill>
              </a:rPr>
              <a:t>setXX</a:t>
            </a:r>
            <a:r>
              <a:rPr lang="en-US" altLang="ko-KR" sz="2800" dirty="0" smtClean="0">
                <a:solidFill>
                  <a:srgbClr val="C00000"/>
                </a:solidFill>
              </a:rPr>
              <a:t>()</a:t>
            </a:r>
          </a:p>
          <a:p>
            <a:pPr marL="109728" indent="0">
              <a:buNone/>
            </a:pPr>
            <a:r>
              <a:rPr lang="en-US" altLang="ko-KR" sz="2000" dirty="0" smtClean="0"/>
              <a:t>1. </a:t>
            </a:r>
            <a:r>
              <a:rPr lang="ko-KR" altLang="en-US" sz="2000" dirty="0" smtClean="0"/>
              <a:t>당일 </a:t>
            </a:r>
            <a:r>
              <a:rPr lang="ko-KR" altLang="en-US" sz="2000" dirty="0" err="1" smtClean="0"/>
              <a:t>년월</a:t>
            </a:r>
            <a:endParaRPr lang="en-US" altLang="ko-KR" sz="2000" dirty="0"/>
          </a:p>
          <a:p>
            <a:pPr marL="109728" indent="0">
              <a:buNone/>
            </a:pPr>
            <a:r>
              <a:rPr lang="en-US" altLang="ko-KR" sz="2000" dirty="0" smtClean="0"/>
              <a:t>2. ’.</a:t>
            </a:r>
            <a:r>
              <a:rPr lang="en-US" altLang="ko-KR" sz="2000" dirty="0" err="1"/>
              <a:t>dat</a:t>
            </a:r>
            <a:r>
              <a:rPr lang="en-US" altLang="ko-KR" sz="2000" dirty="0"/>
              <a:t>’ </a:t>
            </a:r>
            <a:r>
              <a:rPr lang="ko-KR" altLang="en-US" sz="2000" dirty="0"/>
              <a:t>파일의 개인정보</a:t>
            </a:r>
            <a:endParaRPr lang="en-US" altLang="ko-KR" sz="2000" dirty="0"/>
          </a:p>
          <a:p>
            <a:pPr marL="109728" indent="0">
              <a:buNone/>
            </a:pPr>
            <a:r>
              <a:rPr lang="en-US" altLang="ko-KR" sz="2000" dirty="0" smtClean="0"/>
              <a:t>3. </a:t>
            </a:r>
            <a:r>
              <a:rPr lang="ko-KR" altLang="en-US" sz="2000" dirty="0" smtClean="0"/>
              <a:t>고용일자 </a:t>
            </a:r>
            <a:r>
              <a:rPr lang="en-US" altLang="ko-KR" sz="2000" dirty="0" smtClean="0"/>
              <a:t>(</a:t>
            </a:r>
            <a:r>
              <a:rPr lang="en-US" altLang="ko-KR" sz="2000" dirty="0"/>
              <a:t>string to </a:t>
            </a:r>
            <a:r>
              <a:rPr lang="en-US" altLang="ko-KR" sz="2000" dirty="0" err="1"/>
              <a:t>int</a:t>
            </a:r>
            <a:r>
              <a:rPr lang="en-US" altLang="ko-KR" sz="2000" dirty="0"/>
              <a:t>)</a:t>
            </a:r>
          </a:p>
          <a:p>
            <a:pPr marL="109728" indent="0">
              <a:buNone/>
            </a:pPr>
            <a:r>
              <a:rPr lang="en-US" altLang="ko-KR" sz="2000" dirty="0" smtClean="0"/>
              <a:t>4.</a:t>
            </a:r>
            <a:r>
              <a:rPr lang="ko-KR" altLang="en-US" sz="2000" dirty="0" smtClean="0"/>
              <a:t>호봉과 봉급</a:t>
            </a:r>
            <a:endParaRPr lang="en-US" altLang="ko-KR" sz="2000" dirty="0" smtClean="0"/>
          </a:p>
          <a:p>
            <a:pPr marL="109728" indent="0"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        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(</a:t>
            </a:r>
            <a:r>
              <a:rPr lang="en-US" altLang="ko-KR" sz="2000" dirty="0"/>
              <a:t>Calculator </a:t>
            </a:r>
            <a:r>
              <a:rPr lang="ko-KR" altLang="en-US" sz="2000" dirty="0"/>
              <a:t>클래스 호출</a:t>
            </a:r>
            <a:r>
              <a:rPr lang="en-US" altLang="ko-KR" sz="2000" dirty="0"/>
              <a:t>)</a:t>
            </a:r>
          </a:p>
          <a:p>
            <a:r>
              <a:rPr lang="en-US" altLang="ko-KR" sz="2800" dirty="0" err="1" smtClean="0">
                <a:solidFill>
                  <a:srgbClr val="C00000"/>
                </a:solidFill>
              </a:rPr>
              <a:t>getXX</a:t>
            </a:r>
            <a:r>
              <a:rPr lang="en-US" altLang="ko-KR" sz="2800" dirty="0" smtClean="0">
                <a:solidFill>
                  <a:srgbClr val="C00000"/>
                </a:solidFill>
              </a:rPr>
              <a:t>()</a:t>
            </a:r>
          </a:p>
          <a:p>
            <a:pPr marL="109728" indent="0">
              <a:buNone/>
            </a:pPr>
            <a:r>
              <a:rPr lang="en-US" altLang="ko-KR" sz="2000" dirty="0"/>
              <a:t>p</a:t>
            </a:r>
            <a:r>
              <a:rPr lang="en-US" altLang="ko-KR" sz="2000" dirty="0" smtClean="0"/>
              <a:t>ayroll.xxxx.xx.dat</a:t>
            </a:r>
            <a:r>
              <a:rPr lang="ko-KR" altLang="en-US" sz="2000" dirty="0" smtClean="0"/>
              <a:t>파일로 저장할 </a:t>
            </a:r>
            <a:endParaRPr lang="en-US" altLang="ko-KR" sz="2000" dirty="0"/>
          </a:p>
          <a:p>
            <a:pPr marL="109728" indent="0">
              <a:buNone/>
            </a:pPr>
            <a:r>
              <a:rPr lang="ko-KR" altLang="en-US" sz="2000" dirty="0" err="1" smtClean="0"/>
              <a:t>사번</a:t>
            </a:r>
            <a:r>
              <a:rPr lang="ko-KR" altLang="en-US" sz="2000" dirty="0" smtClean="0"/>
              <a:t> 별 </a:t>
            </a:r>
            <a:r>
              <a:rPr lang="ko-KR" altLang="en-US" sz="2000" dirty="0" smtClean="0"/>
              <a:t>호</a:t>
            </a:r>
            <a:r>
              <a:rPr lang="ko-KR" altLang="en-US" sz="2000" dirty="0"/>
              <a:t>봉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봉급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 </a:t>
            </a:r>
            <a:r>
              <a:rPr lang="ko-KR" altLang="en-US" sz="2000" dirty="0" smtClean="0"/>
              <a:t>데이터를 추출</a:t>
            </a:r>
            <a:endParaRPr lang="en-US" altLang="ko-KR" sz="2000" dirty="0" smtClean="0"/>
          </a:p>
          <a:p>
            <a:pPr marL="109728" indent="0">
              <a:buNone/>
            </a:pPr>
            <a:r>
              <a:rPr lang="en-US" altLang="ko-KR" sz="2000" dirty="0" smtClean="0"/>
              <a:t>&lt;id, </a:t>
            </a:r>
            <a:r>
              <a:rPr lang="ko-KR" altLang="en-US" sz="2000" dirty="0" smtClean="0"/>
              <a:t>호봉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봉급</a:t>
            </a:r>
            <a:r>
              <a:rPr lang="en-US" altLang="ko-KR" sz="2000" dirty="0" smtClean="0"/>
              <a:t>&gt;</a:t>
            </a:r>
            <a:endParaRPr lang="ko-KR" altLang="en-US" sz="28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301742"/>
              </p:ext>
            </p:extLst>
          </p:nvPr>
        </p:nvGraphicFramePr>
        <p:xfrm>
          <a:off x="5004048" y="-819472"/>
          <a:ext cx="3777095" cy="602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7095"/>
              </a:tblGrid>
              <a:tr h="7200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600" dirty="0" err="1" smtClean="0">
                          <a:latin typeface="+mn-ea"/>
                          <a:ea typeface="+mn-ea"/>
                        </a:rPr>
                        <a:t>IncludeData.h</a:t>
                      </a:r>
                      <a:endParaRPr lang="ko-KR" altLang="en-US" sz="3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dirty="0" smtClean="0">
                          <a:latin typeface="+mn-ea"/>
                          <a:ea typeface="+mn-ea"/>
                        </a:rPr>
                        <a:t>…</a:t>
                      </a:r>
                    </a:p>
                  </a:txBody>
                  <a:tcPr/>
                </a:tc>
              </a:tr>
              <a:tr h="8350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2800" dirty="0" err="1" smtClean="0">
                          <a:latin typeface="+mn-ea"/>
                          <a:ea typeface="+mn-ea"/>
                        </a:rPr>
                        <a:t>setYearMonth</a:t>
                      </a:r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()</a:t>
                      </a:r>
                    </a:p>
                    <a:p>
                      <a:pPr algn="ctr" latinLnBrk="1"/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2800" dirty="0" err="1" smtClean="0">
                          <a:latin typeface="+mn-ea"/>
                          <a:ea typeface="+mn-ea"/>
                        </a:rPr>
                        <a:t>setInform</a:t>
                      </a:r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()</a:t>
                      </a:r>
                    </a:p>
                    <a:p>
                      <a:pPr algn="ctr" latinLnBrk="1"/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2800" dirty="0" err="1" smtClean="0">
                          <a:latin typeface="+mn-ea"/>
                          <a:ea typeface="+mn-ea"/>
                        </a:rPr>
                        <a:t>setDateOfHire</a:t>
                      </a:r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()</a:t>
                      </a:r>
                    </a:p>
                    <a:p>
                      <a:pPr algn="ctr" latinLnBrk="1"/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2800" dirty="0" err="1" smtClean="0">
                          <a:latin typeface="+mn-ea"/>
                          <a:ea typeface="+mn-ea"/>
                        </a:rPr>
                        <a:t>setStepAndSalary</a:t>
                      </a:r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()</a:t>
                      </a:r>
                    </a:p>
                    <a:p>
                      <a:pPr algn="ctr" latinLnBrk="1"/>
                      <a:endParaRPr lang="en-US" altLang="ko-KR" sz="2800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2800" dirty="0" err="1" smtClean="0">
                          <a:latin typeface="+mn-ea"/>
                          <a:ea typeface="+mn-ea"/>
                        </a:rPr>
                        <a:t>displayPayroll</a:t>
                      </a:r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()</a:t>
                      </a:r>
                    </a:p>
                    <a:p>
                      <a:pPr algn="ctr" latinLnBrk="1"/>
                      <a:endParaRPr lang="en-US" altLang="ko-KR" sz="2800" dirty="0" smtClean="0"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2800" dirty="0" err="1" smtClean="0">
                          <a:latin typeface="+mn-ea"/>
                          <a:ea typeface="+mn-ea"/>
                        </a:rPr>
                        <a:t>getPayStep</a:t>
                      </a:r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()</a:t>
                      </a:r>
                      <a:endParaRPr lang="en-US" altLang="ko-KR" sz="2800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+</a:t>
                      </a:r>
                      <a:r>
                        <a:rPr lang="en-US" altLang="ko-KR" sz="2800" dirty="0" err="1" smtClean="0">
                          <a:latin typeface="+mn-ea"/>
                          <a:ea typeface="+mn-ea"/>
                        </a:rPr>
                        <a:t>getSalary</a:t>
                      </a:r>
                      <a:r>
                        <a:rPr lang="en-US" altLang="ko-KR" sz="2800" dirty="0" smtClean="0">
                          <a:latin typeface="+mn-ea"/>
                          <a:ea typeface="+mn-ea"/>
                        </a:rPr>
                        <a:t>()</a:t>
                      </a:r>
                      <a:endParaRPr lang="en-US" altLang="ko-KR" sz="280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내용 개체 틀 2"/>
          <p:cNvSpPr txBox="1">
            <a:spLocks/>
          </p:cNvSpPr>
          <p:nvPr/>
        </p:nvSpPr>
        <p:spPr>
          <a:xfrm>
            <a:off x="70158" y="3059269"/>
            <a:ext cx="5725977" cy="2808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1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1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1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1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endParaRPr lang="en-US" altLang="ko-KR" sz="2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34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아래쪽 화살표 2"/>
          <p:cNvSpPr/>
          <p:nvPr/>
        </p:nvSpPr>
        <p:spPr>
          <a:xfrm rot="2700000">
            <a:off x="6431302" y="2377721"/>
            <a:ext cx="473373" cy="125498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5652120" y="116632"/>
            <a:ext cx="230425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FileStream.h</a:t>
            </a:r>
            <a:endParaRPr lang="en-US" altLang="ko-KR" dirty="0"/>
          </a:p>
        </p:txBody>
      </p:sp>
      <p:sp>
        <p:nvSpPr>
          <p:cNvPr id="9" name="타원 8"/>
          <p:cNvSpPr/>
          <p:nvPr/>
        </p:nvSpPr>
        <p:spPr>
          <a:xfrm>
            <a:off x="107504" y="16713"/>
            <a:ext cx="187220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Main()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1268760"/>
            <a:ext cx="2088232" cy="85986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datFileLoader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오른쪽 화살표 16"/>
          <p:cNvSpPr/>
          <p:nvPr/>
        </p:nvSpPr>
        <p:spPr>
          <a:xfrm>
            <a:off x="2051720" y="693384"/>
            <a:ext cx="3384376" cy="323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3347864" y="2757253"/>
            <a:ext cx="252028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IncludeData.h</a:t>
            </a:r>
            <a:endParaRPr lang="en-US" altLang="ko-KR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3563888" y="3937292"/>
            <a:ext cx="2088232" cy="85986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setXX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32336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thisYear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thisMonth</a:t>
            </a:r>
            <a:endParaRPr lang="ko-KR" altLang="en-US" dirty="0"/>
          </a:p>
        </p:txBody>
      </p:sp>
      <p:sp>
        <p:nvSpPr>
          <p:cNvPr id="11" name="타원 10"/>
          <p:cNvSpPr/>
          <p:nvPr/>
        </p:nvSpPr>
        <p:spPr>
          <a:xfrm>
            <a:off x="323528" y="3897052"/>
            <a:ext cx="252028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Calculator.h</a:t>
            </a:r>
            <a:endParaRPr lang="en-US" altLang="ko-KR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39552" y="5077091"/>
            <a:ext cx="2088232" cy="85986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getPayStep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</a:p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getSalary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3275692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thisYear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thisMonth</a:t>
            </a:r>
            <a:endParaRPr lang="en-US" altLang="ko-KR" dirty="0" smtClean="0"/>
          </a:p>
          <a:p>
            <a:r>
              <a:rPr lang="en-US" altLang="ko-KR" dirty="0" smtClean="0"/>
              <a:t>id, name, </a:t>
            </a:r>
            <a:r>
              <a:rPr lang="en-US" altLang="ko-KR" dirty="0" err="1" smtClean="0"/>
              <a:t>ssn</a:t>
            </a:r>
            <a:r>
              <a:rPr lang="en-US" altLang="ko-KR" dirty="0" smtClean="0"/>
              <a:t>, </a:t>
            </a:r>
          </a:p>
          <a:p>
            <a:r>
              <a:rPr lang="en-US" altLang="ko-KR" dirty="0" err="1" smtClean="0"/>
              <a:t>hire_date</a:t>
            </a:r>
            <a:endParaRPr lang="ko-KR" altLang="en-US" dirty="0"/>
          </a:p>
        </p:txBody>
      </p:sp>
      <p:sp>
        <p:nvSpPr>
          <p:cNvPr id="16" name="원형 화살표 15"/>
          <p:cNvSpPr/>
          <p:nvPr/>
        </p:nvSpPr>
        <p:spPr>
          <a:xfrm rot="20700000">
            <a:off x="1451504" y="2674752"/>
            <a:ext cx="2160240" cy="1844833"/>
          </a:xfrm>
          <a:prstGeom prst="circular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원형 화살표 17"/>
          <p:cNvSpPr/>
          <p:nvPr/>
        </p:nvSpPr>
        <p:spPr>
          <a:xfrm rot="9000000">
            <a:off x="2368220" y="4493552"/>
            <a:ext cx="2160240" cy="1844833"/>
          </a:xfrm>
          <a:prstGeom prst="circular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7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2" grpId="0"/>
      <p:bldP spid="13" grpId="0"/>
      <p:bldP spid="16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타원 22"/>
          <p:cNvSpPr/>
          <p:nvPr/>
        </p:nvSpPr>
        <p:spPr>
          <a:xfrm>
            <a:off x="5652120" y="116632"/>
            <a:ext cx="2304256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FileStream.h</a:t>
            </a:r>
            <a:endParaRPr lang="en-US" altLang="ko-KR" dirty="0"/>
          </a:p>
        </p:txBody>
      </p:sp>
      <p:sp>
        <p:nvSpPr>
          <p:cNvPr id="9" name="타원 8"/>
          <p:cNvSpPr/>
          <p:nvPr/>
        </p:nvSpPr>
        <p:spPr>
          <a:xfrm>
            <a:off x="107504" y="16713"/>
            <a:ext cx="187220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Main()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5760132" y="1268760"/>
            <a:ext cx="2088232" cy="85986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datFileLoader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오른쪽 화살표 16"/>
          <p:cNvSpPr/>
          <p:nvPr/>
        </p:nvSpPr>
        <p:spPr>
          <a:xfrm>
            <a:off x="2051720" y="693384"/>
            <a:ext cx="3384376" cy="3233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3347864" y="2757253"/>
            <a:ext cx="2520280" cy="1800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IncludeData.h</a:t>
            </a:r>
            <a:endParaRPr lang="en-US" altLang="ko-KR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3563888" y="3937292"/>
            <a:ext cx="2088232" cy="85986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setXX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</a:p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getXX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</a:p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displayPayroll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32336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thisYear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thisMonth</a:t>
            </a:r>
            <a:endParaRPr lang="ko-KR" altLang="en-US" dirty="0"/>
          </a:p>
        </p:txBody>
      </p:sp>
      <p:sp>
        <p:nvSpPr>
          <p:cNvPr id="11" name="타원 10"/>
          <p:cNvSpPr/>
          <p:nvPr/>
        </p:nvSpPr>
        <p:spPr>
          <a:xfrm>
            <a:off x="323528" y="3897052"/>
            <a:ext cx="252028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Calculator.h</a:t>
            </a:r>
            <a:endParaRPr lang="en-US" altLang="ko-KR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39552" y="5077091"/>
            <a:ext cx="2088232" cy="85986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getPayStep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</a:p>
          <a:p>
            <a:pPr algn="ctr"/>
            <a:r>
              <a:rPr lang="en-US" altLang="ko-KR" dirty="0" err="1" smtClean="0">
                <a:solidFill>
                  <a:schemeClr val="tx1"/>
                </a:solidFill>
              </a:rPr>
              <a:t>getSalary</a:t>
            </a:r>
            <a:r>
              <a:rPr lang="en-US" altLang="ko-KR" dirty="0" smtClean="0">
                <a:solidFill>
                  <a:schemeClr val="tx1"/>
                </a:solidFill>
              </a:rPr>
              <a:t>()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모서리가 둥근 사각형 설명선 4"/>
          <p:cNvSpPr/>
          <p:nvPr/>
        </p:nvSpPr>
        <p:spPr>
          <a:xfrm rot="10800000">
            <a:off x="6372200" y="2530418"/>
            <a:ext cx="2431960" cy="1021308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87478" y="27089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>
                <a:solidFill>
                  <a:schemeClr val="bg1"/>
                </a:solidFill>
              </a:rPr>
              <a:t>getXX</a:t>
            </a:r>
            <a:r>
              <a:rPr lang="en-US" altLang="ko-KR" dirty="0" smtClean="0">
                <a:solidFill>
                  <a:schemeClr val="bg1"/>
                </a:solidFill>
              </a:rPr>
              <a:t>()</a:t>
            </a:r>
          </a:p>
          <a:p>
            <a:r>
              <a:rPr lang="en-US" altLang="ko-KR" dirty="0" err="1" smtClean="0">
                <a:solidFill>
                  <a:schemeClr val="bg1"/>
                </a:solidFill>
              </a:rPr>
              <a:t>displayPayroll</a:t>
            </a:r>
            <a:r>
              <a:rPr lang="en-US" altLang="ko-KR" dirty="0" smtClean="0">
                <a:solidFill>
                  <a:schemeClr val="bg1"/>
                </a:solidFill>
              </a:rPr>
              <a:t>()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788024" y="5088213"/>
            <a:ext cx="4355976" cy="176978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100 </a:t>
            </a:r>
            <a:r>
              <a:rPr lang="ko-KR" altLang="en-US" dirty="0" smtClean="0"/>
              <a:t>김</a:t>
            </a:r>
            <a:r>
              <a:rPr lang="en-US" altLang="ko-KR" dirty="0" smtClean="0"/>
              <a:t>xx 987654-1234567 2000 …</a:t>
            </a:r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</p:txBody>
      </p:sp>
      <p:cxnSp>
        <p:nvCxnSpPr>
          <p:cNvPr id="10" name="구부러진 연결선 9"/>
          <p:cNvCxnSpPr/>
          <p:nvPr/>
        </p:nvCxnSpPr>
        <p:spPr>
          <a:xfrm rot="5400000" flipH="1" flipV="1">
            <a:off x="5201991" y="-921113"/>
            <a:ext cx="2677278" cy="492284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88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587</TotalTime>
  <Words>357</Words>
  <Application>Microsoft Office PowerPoint</Application>
  <PresentationFormat>화면 슬라이드 쇼(4:3)</PresentationFormat>
  <Paragraphs>110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광장</vt:lpstr>
      <vt:lpstr>사원 봉급 관리 프로그램 </vt:lpstr>
      <vt:lpstr>Requirement</vt:lpstr>
      <vt:lpstr>Class</vt:lpstr>
      <vt:lpstr>Class</vt:lpstr>
      <vt:lpstr>Class</vt:lpstr>
      <vt:lpstr> 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사원 봉급 관리 프로그램</dc:title>
  <dc:creator>Microsoft Corporation</dc:creator>
  <cp:lastModifiedBy>KWH</cp:lastModifiedBy>
  <cp:revision>46</cp:revision>
  <dcterms:created xsi:type="dcterms:W3CDTF">2006-10-05T04:04:58Z</dcterms:created>
  <dcterms:modified xsi:type="dcterms:W3CDTF">2012-09-27T13:20:50Z</dcterms:modified>
</cp:coreProperties>
</file>